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479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844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6775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9048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1001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3290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1557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0512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13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312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058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168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320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489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414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82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257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4/16/2017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4352083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2986" y="1996225"/>
            <a:ext cx="11269014" cy="1569660"/>
          </a:xfrm>
          <a:prstGeom prst="rect">
            <a:avLst/>
          </a:prstGeom>
          <a:noFill/>
        </p:spPr>
        <p:txBody>
          <a:bodyPr wrap="square" rtlCol="0">
            <a:spAutoFit/>
          </a:bodyPr>
          <a:lstStyle/>
          <a:p>
            <a:r>
              <a:rPr lang="ru-RU" sz="9600" dirty="0" smtClean="0"/>
              <a:t>Морские обитатели </a:t>
            </a:r>
            <a:endParaRPr lang="ru-RU" sz="9600" dirty="0"/>
          </a:p>
        </p:txBody>
      </p:sp>
    </p:spTree>
    <p:extLst>
      <p:ext uri="{BB962C8B-B14F-4D97-AF65-F5344CB8AC3E}">
        <p14:creationId xmlns:p14="http://schemas.microsoft.com/office/powerpoint/2010/main" val="1952733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0319"/>
            <a:ext cx="12192000" cy="2677656"/>
          </a:xfrm>
          <a:prstGeom prst="rect">
            <a:avLst/>
          </a:prstGeom>
        </p:spPr>
        <p:txBody>
          <a:bodyPr wrap="square">
            <a:spAutoFit/>
          </a:bodyPr>
          <a:lstStyle/>
          <a:p>
            <a:pPr algn="ctr"/>
            <a:r>
              <a:rPr lang="ru-RU" sz="2400" dirty="0">
                <a:latin typeface="Open Sans"/>
              </a:rPr>
              <a:t>В морских водах очень много ракушек. На берегу моря мы находим их пустыми, а в глубине вод в таких раковинах живет двустворчатый </a:t>
            </a:r>
            <a:r>
              <a:rPr lang="ru-RU" sz="2400" dirty="0" smtClean="0">
                <a:latin typeface="Open Sans"/>
              </a:rPr>
              <a:t>моллюск. </a:t>
            </a:r>
            <a:r>
              <a:rPr lang="ru-RU" sz="2400" dirty="0">
                <a:latin typeface="Open Sans"/>
              </a:rPr>
              <a:t>Ракушка </a:t>
            </a:r>
            <a:r>
              <a:rPr lang="ru-RU" sz="2400" dirty="0" smtClean="0">
                <a:latin typeface="Open Sans"/>
              </a:rPr>
              <a:t>у этого </a:t>
            </a:r>
            <a:r>
              <a:rPr lang="ru-RU" sz="2400" dirty="0">
                <a:latin typeface="Open Sans"/>
              </a:rPr>
              <a:t>моллюска есть одна нога! </a:t>
            </a:r>
            <a:r>
              <a:rPr lang="ru-RU" sz="2400" dirty="0"/>
              <a:t>Моллюск может открывать и закрывать створки, пропуская воду и мелкую пишу - мельчайших рачков, растения (планктон). Ракушка надежный домик. Моллюск растет вместе со своим домиком. Если внутрь ракушки попадет маленькая песчинка, то некоторые моллюски выращивают из неё жемчужину! Издавна люди собирали жемчужины и делали из них бусы. </a:t>
            </a:r>
          </a:p>
        </p:txBody>
      </p:sp>
      <p:pic>
        <p:nvPicPr>
          <p:cNvPr id="8194" name="Picture 2" descr="Картинки по запросу моллюск живот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7974"/>
            <a:ext cx="6014434" cy="404470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Картинки по запросу моллюск животно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434" y="2817973"/>
            <a:ext cx="6177566" cy="404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348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43693"/>
            <a:ext cx="12192000" cy="1569660"/>
          </a:xfrm>
          <a:prstGeom prst="rect">
            <a:avLst/>
          </a:prstGeom>
        </p:spPr>
        <p:txBody>
          <a:bodyPr wrap="square">
            <a:spAutoFit/>
          </a:bodyPr>
          <a:lstStyle/>
          <a:p>
            <a:pPr algn="ctr"/>
            <a:r>
              <a:rPr lang="ru-RU" sz="2400" dirty="0">
                <a:latin typeface="Open Sans"/>
              </a:rPr>
              <a:t>И в таких раковинах живут моллюски, их называют улитки. Питаются улитки обычно растениями </a:t>
            </a:r>
            <a:r>
              <a:rPr lang="ru-RU" sz="2400" dirty="0"/>
              <a:t> На голове у улитки есть небольшие рожки, а на них есть глаза! Таких улиток называют брюхоногие, наверно из-за того, что на их брюшке есть одна нога. Они с помощью неё и двигаются.</a:t>
            </a:r>
          </a:p>
        </p:txBody>
      </p:sp>
      <p:pic>
        <p:nvPicPr>
          <p:cNvPr id="9218" name="Picture 2" descr="Картинки по запросу улитки в вод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63" y="1682802"/>
            <a:ext cx="7067841" cy="517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30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92041"/>
            <a:ext cx="12192000" cy="1200329"/>
          </a:xfrm>
          <a:prstGeom prst="rect">
            <a:avLst/>
          </a:prstGeom>
        </p:spPr>
        <p:txBody>
          <a:bodyPr wrap="square">
            <a:spAutoFit/>
          </a:bodyPr>
          <a:lstStyle/>
          <a:p>
            <a:pPr algn="ctr"/>
            <a:r>
              <a:rPr lang="ru-RU" dirty="0">
                <a:solidFill>
                  <a:srgbClr val="444444"/>
                </a:solidFill>
                <a:latin typeface="Open Sans"/>
              </a:rPr>
              <a:t> </a:t>
            </a:r>
            <a:r>
              <a:rPr lang="ru-RU" sz="2400" dirty="0">
                <a:latin typeface="Open Sans"/>
              </a:rPr>
              <a:t>Это не обычные звездочки, а морские жители</a:t>
            </a:r>
            <a:r>
              <a:rPr lang="ru-RU" sz="2400" dirty="0" smtClean="0">
                <a:latin typeface="Open Sans"/>
              </a:rPr>
              <a:t>. </a:t>
            </a:r>
            <a:r>
              <a:rPr lang="ru-RU" sz="2400" dirty="0"/>
              <a:t>Морские звезды поедают моллюсков (например, из ракушек), планктон и червяков. Рот у звездочек находится в центре с обратной стороны. Если одна из ножек звезды оторвется, то вскоре отрастет новая! </a:t>
            </a:r>
          </a:p>
        </p:txBody>
      </p:sp>
      <p:pic>
        <p:nvPicPr>
          <p:cNvPr id="10242" name="Picture 2" descr="Картинки по запросу морские звез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392370"/>
            <a:ext cx="9525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188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85154"/>
            <a:ext cx="12192000" cy="1938992"/>
          </a:xfrm>
          <a:prstGeom prst="rect">
            <a:avLst/>
          </a:prstGeom>
        </p:spPr>
        <p:txBody>
          <a:bodyPr wrap="square">
            <a:spAutoFit/>
          </a:bodyPr>
          <a:lstStyle/>
          <a:p>
            <a:r>
              <a:rPr lang="ru-RU" sz="2400" dirty="0">
                <a:latin typeface="Open Sans"/>
              </a:rPr>
              <a:t>Эти существа – медузы. На ощупь они похожи на кисель и состоят, в основном, из воды! Чтобы двигаться, они набирают в себя воду и выплевывают её. Вода выбрасывается в одну сторону, а медуза при этом плывет в другую!  </a:t>
            </a:r>
            <a:r>
              <a:rPr lang="ru-RU" sz="2400" dirty="0"/>
              <a:t>У медуз целых 24 малюсеньких глаза, питается она планктоном. А некоторые медузы могут больно ужалить человека!</a:t>
            </a:r>
          </a:p>
        </p:txBody>
      </p:sp>
      <p:pic>
        <p:nvPicPr>
          <p:cNvPr id="11270" name="Picture 6"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834" y="1955329"/>
            <a:ext cx="7610386" cy="507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31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7425" y="114561"/>
            <a:ext cx="12192000" cy="1200329"/>
          </a:xfrm>
          <a:prstGeom prst="rect">
            <a:avLst/>
          </a:prstGeom>
        </p:spPr>
        <p:txBody>
          <a:bodyPr wrap="square">
            <a:spAutoFit/>
          </a:bodyPr>
          <a:lstStyle/>
          <a:p>
            <a:pPr algn="ctr"/>
            <a:r>
              <a:rPr lang="ru-RU" sz="2400" dirty="0">
                <a:solidFill>
                  <a:srgbClr val="000000"/>
                </a:solidFill>
                <a:latin typeface="Tahoma" panose="020B0604030504040204" pitchFamily="34" charset="0"/>
              </a:rPr>
              <a:t>Акулы Около 400 видов объединяются примерно в 21 семейство, в том числе : </a:t>
            </a:r>
            <a:r>
              <a:rPr lang="ru-RU" sz="2400" dirty="0" err="1">
                <a:solidFill>
                  <a:srgbClr val="000000"/>
                </a:solidFill>
                <a:latin typeface="Tahoma" panose="020B0604030504040204" pitchFamily="34" charset="0"/>
              </a:rPr>
              <a:t>катрановые</a:t>
            </a:r>
            <a:r>
              <a:rPr lang="ru-RU" sz="2400" dirty="0">
                <a:solidFill>
                  <a:srgbClr val="000000"/>
                </a:solidFill>
                <a:latin typeface="Tahoma" panose="020B0604030504040204" pitchFamily="34" charset="0"/>
              </a:rPr>
              <a:t>, песчаные, кошачьи, китовые. Одна из самых крупных и агрессивных акул – белая </a:t>
            </a:r>
            <a:r>
              <a:rPr lang="ru-RU" sz="2400" dirty="0" smtClean="0">
                <a:solidFill>
                  <a:srgbClr val="000000"/>
                </a:solidFill>
                <a:latin typeface="Tahoma" panose="020B0604030504040204" pitchFamily="34" charset="0"/>
              </a:rPr>
              <a:t>акула.</a:t>
            </a:r>
            <a:endParaRPr lang="ru-RU" sz="2400" dirty="0"/>
          </a:p>
        </p:txBody>
      </p:sp>
      <p:pic>
        <p:nvPicPr>
          <p:cNvPr id="12290" name="Picture 2" descr="Картинки по запросу акул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744" y="1314890"/>
            <a:ext cx="7366715" cy="552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13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85155"/>
            <a:ext cx="12192000" cy="1569660"/>
          </a:xfrm>
          <a:prstGeom prst="rect">
            <a:avLst/>
          </a:prstGeom>
        </p:spPr>
        <p:txBody>
          <a:bodyPr wrap="square">
            <a:spAutoFit/>
          </a:bodyPr>
          <a:lstStyle/>
          <a:p>
            <a:pPr algn="ctr"/>
            <a:r>
              <a:rPr lang="ru-RU" sz="2400" dirty="0">
                <a:solidFill>
                  <a:srgbClr val="000000"/>
                </a:solidFill>
                <a:latin typeface="Tahoma" panose="020B0604030504040204" pitchFamily="34" charset="0"/>
              </a:rPr>
              <a:t>Афалина. Эти общительные дельфины живут стаями ,примерно по 15 животных в каждой. Иногда несколько таких стай объединяются . Обычно раз в два года самка рождает детёныша, которого год вскармливает молоком . Взрослые афалины охотятся на рыбу. В неволе легко дрессируется.</a:t>
            </a:r>
            <a:endParaRPr lang="ru-RU" sz="2400" dirty="0"/>
          </a:p>
        </p:txBody>
      </p:sp>
      <p:pic>
        <p:nvPicPr>
          <p:cNvPr id="13314" name="Picture 2" descr="Картинки по запросу афали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281" y="1854815"/>
            <a:ext cx="9542217" cy="494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71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91698"/>
            <a:ext cx="12192000" cy="1384995"/>
          </a:xfrm>
          <a:prstGeom prst="rect">
            <a:avLst/>
          </a:prstGeom>
        </p:spPr>
        <p:txBody>
          <a:bodyPr wrap="square">
            <a:spAutoFit/>
          </a:bodyPr>
          <a:lstStyle/>
          <a:p>
            <a:pPr algn="ctr"/>
            <a:r>
              <a:rPr lang="ru-RU" sz="2800" dirty="0">
                <a:solidFill>
                  <a:srgbClr val="000000"/>
                </a:solidFill>
                <a:latin typeface="Tahoma" panose="020B0604030504040204" pitchFamily="34" charset="0"/>
              </a:rPr>
              <a:t>Топорик. Днём эти рыбы уходят на глубину до 600 м, а ночью поднимаются кормиться ближе к поверхности. На нижней стороне туловища у них находится светящиеся органы- </a:t>
            </a:r>
            <a:r>
              <a:rPr lang="ru-RU" sz="2800" dirty="0" err="1">
                <a:solidFill>
                  <a:srgbClr val="000000"/>
                </a:solidFill>
                <a:latin typeface="Tahoma" panose="020B0604030504040204" pitchFamily="34" charset="0"/>
              </a:rPr>
              <a:t>фотофоры</a:t>
            </a:r>
            <a:r>
              <a:rPr lang="ru-RU" sz="2800" dirty="0">
                <a:solidFill>
                  <a:srgbClr val="000000"/>
                </a:solidFill>
                <a:latin typeface="Tahoma" panose="020B0604030504040204" pitchFamily="34" charset="0"/>
              </a:rPr>
              <a:t>.</a:t>
            </a:r>
            <a:endParaRPr lang="ru-RU" sz="2800" dirty="0"/>
          </a:p>
        </p:txBody>
      </p:sp>
      <p:pic>
        <p:nvPicPr>
          <p:cNvPr id="1433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654" y="1569146"/>
            <a:ext cx="7698839" cy="578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73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17455"/>
            <a:ext cx="12192000" cy="1200329"/>
          </a:xfrm>
          <a:prstGeom prst="rect">
            <a:avLst/>
          </a:prstGeom>
        </p:spPr>
        <p:txBody>
          <a:bodyPr wrap="square">
            <a:spAutoFit/>
          </a:bodyPr>
          <a:lstStyle/>
          <a:p>
            <a:pPr algn="ctr"/>
            <a:r>
              <a:rPr lang="ru-RU" sz="2400" dirty="0" err="1">
                <a:solidFill>
                  <a:srgbClr val="000000"/>
                </a:solidFill>
                <a:latin typeface="Tahoma" panose="020B0604030504040204" pitchFamily="34" charset="0"/>
              </a:rPr>
              <a:t>Диадемовый</a:t>
            </a:r>
            <a:r>
              <a:rPr lang="ru-RU" sz="2400" dirty="0">
                <a:solidFill>
                  <a:srgbClr val="000000"/>
                </a:solidFill>
                <a:latin typeface="Tahoma" panose="020B0604030504040204" pitchFamily="34" charset="0"/>
              </a:rPr>
              <a:t> морской ёж. Морские ежи – родственники морских звёзд. Защитой им служит крепкая скорлупа ,покрытая острыми иглами. Иглы могут двигаться. У некоторых тропических видов часть игл ядовита.</a:t>
            </a:r>
            <a:endParaRPr lang="ru-RU" sz="2400" dirty="0"/>
          </a:p>
        </p:txBody>
      </p:sp>
      <p:pic>
        <p:nvPicPr>
          <p:cNvPr id="15362" name="Picture 2" descr="Картинки по запросу морской е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645" y="1517785"/>
            <a:ext cx="8735433" cy="534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30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10913"/>
            <a:ext cx="12080383" cy="1569660"/>
          </a:xfrm>
          <a:prstGeom prst="rect">
            <a:avLst/>
          </a:prstGeom>
        </p:spPr>
        <p:txBody>
          <a:bodyPr wrap="square">
            <a:spAutoFit/>
          </a:bodyPr>
          <a:lstStyle/>
          <a:p>
            <a:pPr algn="ctr"/>
            <a:r>
              <a:rPr lang="ru-RU" sz="2400" dirty="0" smtClean="0">
                <a:solidFill>
                  <a:srgbClr val="000000"/>
                </a:solidFill>
                <a:latin typeface="Tahoma" panose="020B0604030504040204" pitchFamily="34" charset="0"/>
              </a:rPr>
              <a:t>ИЗАБЕЛИТА </a:t>
            </a:r>
            <a:r>
              <a:rPr lang="ru-RU" sz="2400" dirty="0">
                <a:solidFill>
                  <a:srgbClr val="000000"/>
                </a:solidFill>
                <a:latin typeface="Tahoma" panose="020B0604030504040204" pitchFamily="34" charset="0"/>
              </a:rPr>
              <a:t>Эту юркую рыбку хищнику очень трудно поймать . </a:t>
            </a:r>
            <a:r>
              <a:rPr lang="ru-RU" sz="2400" dirty="0" err="1">
                <a:solidFill>
                  <a:srgbClr val="000000"/>
                </a:solidFill>
                <a:latin typeface="Tahoma" panose="020B0604030504040204" pitchFamily="34" charset="0"/>
              </a:rPr>
              <a:t>Изабелиты</a:t>
            </a:r>
            <a:r>
              <a:rPr lang="ru-RU" sz="2400" dirty="0">
                <a:solidFill>
                  <a:srgbClr val="000000"/>
                </a:solidFill>
                <a:latin typeface="Tahoma" panose="020B0604030504040204" pitchFamily="34" charset="0"/>
              </a:rPr>
              <a:t> образуют стойкие супружеские пары и охраняют от конкурентов часть рифа , на которой кормятся. Узким рылом они отрывают кусочки кораллов , губок водорослей и дробят их крепкими зубами.</a:t>
            </a:r>
            <a:endParaRPr lang="ru-RU" sz="2400" dirty="0"/>
          </a:p>
        </p:txBody>
      </p:sp>
      <p:pic>
        <p:nvPicPr>
          <p:cNvPr id="16386" name="Picture 2" descr="Картинки по запросу изабели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2" y="1880573"/>
            <a:ext cx="4893235" cy="517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57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1026" name="Picture 2" descr="Картинки по запросу морские обитатели презентация для де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52"/>
            <a:ext cx="12192000" cy="693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5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2677656"/>
          </a:xfrm>
          <a:prstGeom prst="rect">
            <a:avLst/>
          </a:prstGeom>
        </p:spPr>
        <p:txBody>
          <a:bodyPr wrap="square">
            <a:spAutoFit/>
          </a:bodyPr>
          <a:lstStyle/>
          <a:p>
            <a:pPr algn="ctr"/>
            <a:r>
              <a:rPr lang="ru-RU" sz="2400" b="1" dirty="0">
                <a:solidFill>
                  <a:srgbClr val="333333"/>
                </a:solidFill>
                <a:latin typeface="Tahoma" panose="020B0604030504040204" pitchFamily="34" charset="0"/>
              </a:rPr>
              <a:t>Обитатели моря — несколько сотен разновидностей животных, </a:t>
            </a:r>
            <a:r>
              <a:rPr lang="ru-RU" sz="2400" b="1" dirty="0" smtClean="0">
                <a:solidFill>
                  <a:srgbClr val="333333"/>
                </a:solidFill>
                <a:latin typeface="Tahoma" panose="020B0604030504040204" pitchFamily="34" charset="0"/>
              </a:rPr>
              <a:t>растений, </a:t>
            </a:r>
            <a:r>
              <a:rPr lang="ru-RU" sz="2400" b="1" dirty="0">
                <a:solidFill>
                  <a:srgbClr val="333333"/>
                </a:solidFill>
                <a:latin typeface="Tahoma" panose="020B0604030504040204" pitchFamily="34" charset="0"/>
              </a:rPr>
              <a:t>чье существование неразрывно связано с морской стихией. Открытое море – место, где резвятся дельфины и без компаса находят дорогу морские черепахи. Спустившись под воду можно обнаружить микроскопически маленькие одноклеточные водоросли, тучи крошечных рачков, стаи рыб и кальмаров, а также целый комплекс обитателей моря живущих в приповерхностных слоях воды.</a:t>
            </a:r>
            <a:endParaRPr lang="ru-RU" sz="2400" dirty="0"/>
          </a:p>
        </p:txBody>
      </p:sp>
      <p:pic>
        <p:nvPicPr>
          <p:cNvPr id="1026" name="Picture 2" descr="Картинки по запросу рыбы в вод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92" y="2677656"/>
            <a:ext cx="10482375" cy="418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75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7527" y="223930"/>
            <a:ext cx="11964473" cy="1938992"/>
          </a:xfrm>
          <a:prstGeom prst="rect">
            <a:avLst/>
          </a:prstGeom>
        </p:spPr>
        <p:txBody>
          <a:bodyPr wrap="square">
            <a:spAutoFit/>
          </a:bodyPr>
          <a:lstStyle/>
          <a:p>
            <a:pPr algn="ctr"/>
            <a:r>
              <a:rPr lang="ru-RU" sz="2400" dirty="0">
                <a:solidFill>
                  <a:srgbClr val="444444"/>
                </a:solidFill>
                <a:latin typeface="Open Sans"/>
              </a:rPr>
              <a:t>В морских водах живет множество мелких организмов. Это разные бактерии, малюсенькие водоросли, рачки, икринки рыб. На рисунке они большие, но на самом деле некоторые из этих организмов даже не видно глазами. Все они вместе плавают в воде и называются «планктон». Планктон - это корм для очень многих обитателей моря. </a:t>
            </a:r>
            <a:endParaRPr lang="ru-RU" sz="2400" dirty="0"/>
          </a:p>
        </p:txBody>
      </p:sp>
      <p:pic>
        <p:nvPicPr>
          <p:cNvPr id="2050" name="Picture 2" descr="Картинки по запросу планкт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048" y="2162922"/>
            <a:ext cx="6670228" cy="470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47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7375" y="182124"/>
            <a:ext cx="12054625" cy="1569660"/>
          </a:xfrm>
          <a:prstGeom prst="rect">
            <a:avLst/>
          </a:prstGeom>
        </p:spPr>
        <p:txBody>
          <a:bodyPr wrap="square">
            <a:spAutoFit/>
          </a:bodyPr>
          <a:lstStyle/>
          <a:p>
            <a:pPr algn="ctr"/>
            <a:r>
              <a:rPr lang="ru-RU" sz="2400" dirty="0">
                <a:solidFill>
                  <a:srgbClr val="444444"/>
                </a:solidFill>
                <a:latin typeface="Open Sans"/>
              </a:rPr>
              <a:t>Наверняка ты знаешь, что в морях и океанах живет очень много самой разной рыбы. Рыбки бывают разных расцветок и форм, одни живут у поверхности воды, а другие в глубине. Одни рыбки питаются разными растениями, планктоном, а некоторые поедают другую рыбу.</a:t>
            </a:r>
            <a:endParaRPr lang="ru-RU" sz="2400" dirty="0"/>
          </a:p>
        </p:txBody>
      </p:sp>
      <p:pic>
        <p:nvPicPr>
          <p:cNvPr id="3074" name="Picture 2" descr="Картинки по запросу рыбы ста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 y="1751784"/>
            <a:ext cx="6375042" cy="51062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011" y="1751784"/>
            <a:ext cx="5919989" cy="510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4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2124"/>
            <a:ext cx="12192000" cy="1569660"/>
          </a:xfrm>
          <a:prstGeom prst="rect">
            <a:avLst/>
          </a:prstGeom>
        </p:spPr>
        <p:txBody>
          <a:bodyPr wrap="square">
            <a:spAutoFit/>
          </a:bodyPr>
          <a:lstStyle/>
          <a:p>
            <a:pPr algn="ctr"/>
            <a:r>
              <a:rPr lang="ru-RU" sz="2400" dirty="0" smtClean="0">
                <a:solidFill>
                  <a:srgbClr val="444444"/>
                </a:solidFill>
                <a:latin typeface="Open Sans"/>
              </a:rPr>
              <a:t>Чтобы </a:t>
            </a:r>
            <a:r>
              <a:rPr lang="ru-RU" sz="2400" dirty="0">
                <a:solidFill>
                  <a:srgbClr val="444444"/>
                </a:solidFill>
                <a:latin typeface="Open Sans"/>
              </a:rPr>
              <a:t>отлично плавать, у рыбки есть плавники и хвост. Тело рыбы покрыто чешуйками. Они надежно защищают её и позволяют легко изгибаться и двигаться. Для того, чтобы дышать у рыб есть жабры. Это такие отверстия в голове, через которые проходит вода</a:t>
            </a:r>
            <a:r>
              <a:rPr lang="ru-RU" dirty="0">
                <a:solidFill>
                  <a:srgbClr val="444444"/>
                </a:solidFill>
                <a:latin typeface="Open Sans"/>
              </a:rPr>
              <a:t>. </a:t>
            </a:r>
            <a:endParaRPr lang="ru-RU" dirty="0"/>
          </a:p>
        </p:txBody>
      </p:sp>
      <p:pic>
        <p:nvPicPr>
          <p:cNvPr id="4098" name="Picture 2" descr="Картинки по запросу рыбы ста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0087"/>
            <a:ext cx="6284890" cy="50279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рыбы ста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890" y="1830087"/>
            <a:ext cx="5907110" cy="502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03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0152" y="298240"/>
            <a:ext cx="12101848" cy="1323439"/>
          </a:xfrm>
          <a:prstGeom prst="rect">
            <a:avLst/>
          </a:prstGeom>
        </p:spPr>
        <p:txBody>
          <a:bodyPr wrap="square">
            <a:spAutoFit/>
          </a:bodyPr>
          <a:lstStyle/>
          <a:p>
            <a:pPr algn="ctr"/>
            <a:r>
              <a:rPr lang="ru-RU" sz="4000" dirty="0">
                <a:solidFill>
                  <a:srgbClr val="444444"/>
                </a:solidFill>
                <a:latin typeface="Open Sans"/>
              </a:rPr>
              <a:t>Это тоже рыба, но без чешуи. Из-за своего сходства с конем её называют «Морской конек». </a:t>
            </a:r>
            <a:endParaRPr lang="ru-RU" sz="4000" dirty="0"/>
          </a:p>
        </p:txBody>
      </p:sp>
      <p:pic>
        <p:nvPicPr>
          <p:cNvPr id="5122" name="Picture 2" descr="Картинки по запросу морской коне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1679"/>
            <a:ext cx="5615190" cy="52363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артинки по запросу морской коне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189" y="1621678"/>
            <a:ext cx="6576811" cy="523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92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20968"/>
            <a:ext cx="12192000" cy="2308324"/>
          </a:xfrm>
          <a:prstGeom prst="rect">
            <a:avLst/>
          </a:prstGeom>
        </p:spPr>
        <p:txBody>
          <a:bodyPr wrap="square">
            <a:spAutoFit/>
          </a:bodyPr>
          <a:lstStyle/>
          <a:p>
            <a:pPr algn="ctr"/>
            <a:r>
              <a:rPr lang="ru-RU" sz="2400" dirty="0" smtClean="0">
                <a:latin typeface="Open Sans"/>
              </a:rPr>
              <a:t>А </a:t>
            </a:r>
            <a:r>
              <a:rPr lang="ru-RU" sz="2400" dirty="0">
                <a:latin typeface="Open Sans"/>
              </a:rPr>
              <a:t>это морской житель - моллюск осьминог </a:t>
            </a:r>
            <a:r>
              <a:rPr lang="ru-RU" sz="2400" dirty="0"/>
              <a:t> У осьминога восемь </a:t>
            </a:r>
            <a:r>
              <a:rPr lang="ru-RU" sz="2400" dirty="0" smtClean="0"/>
              <a:t>щупалец. </a:t>
            </a:r>
            <a:r>
              <a:rPr lang="ru-RU" sz="2400" dirty="0"/>
              <a:t>На щупальцах расположены маленькие присоски. Осьминоги могут менять свой цвет! Выплевывая из себя воду, осьминог отлетает в другую сторону. Такое движение называется реактивным. Если осьминогу грозит опасность, то он может выплюнуть непрозрачную краску на своего врага и быстро уплыть! Осьминог ест крабов, рыбу, других моллюсков, и любит прятаться среди камней, поджидая свою добычу. </a:t>
            </a:r>
          </a:p>
        </p:txBody>
      </p:sp>
      <p:pic>
        <p:nvPicPr>
          <p:cNvPr id="6146" name="Picture 2" descr="Картинки по запросу осьмин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29292"/>
            <a:ext cx="6517111" cy="43287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Картинки по запросу осьмино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111" y="2529292"/>
            <a:ext cx="5653198" cy="432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3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49892"/>
            <a:ext cx="12192000" cy="1569660"/>
          </a:xfrm>
          <a:prstGeom prst="rect">
            <a:avLst/>
          </a:prstGeom>
        </p:spPr>
        <p:txBody>
          <a:bodyPr wrap="square">
            <a:spAutoFit/>
          </a:bodyPr>
          <a:lstStyle/>
          <a:p>
            <a:pPr algn="ctr"/>
            <a:r>
              <a:rPr lang="ru-RU" sz="2400" dirty="0">
                <a:latin typeface="Open Sans"/>
              </a:rPr>
              <a:t>Кальмар тоже моллюск. У него помимо восьми ног есть еще две «руки». У кальмара очень большие глаза и целых три сердца! </a:t>
            </a:r>
            <a:r>
              <a:rPr lang="ru-RU" sz="2400" dirty="0"/>
              <a:t>Так же как и осьминог, кальмар питается рачками и другими моллюсками и может быстро передвигаться в воде за счет выброса воды (реактивное движение) и даже выпрыгивать из воды.</a:t>
            </a:r>
          </a:p>
        </p:txBody>
      </p:sp>
      <p:pic>
        <p:nvPicPr>
          <p:cNvPr id="7170" name="Picture 2" descr="Картинки по запросу кальмары в вод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8197"/>
            <a:ext cx="6053068" cy="45398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Картинки по запросу кальмары в вод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068" y="2318197"/>
            <a:ext cx="6138932" cy="453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360456"/>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128</TotalTime>
  <Words>551</Words>
  <Application>Microsoft Office PowerPoint</Application>
  <PresentationFormat>Широкоэкранный</PresentationFormat>
  <Paragraphs>17</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Open Sans</vt:lpstr>
      <vt:lpstr>Tahoma</vt:lpstr>
      <vt:lpstr>Tw Cen MT</vt: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Ольга</cp:lastModifiedBy>
  <cp:revision>12</cp:revision>
  <dcterms:created xsi:type="dcterms:W3CDTF">2017-04-16T10:49:11Z</dcterms:created>
  <dcterms:modified xsi:type="dcterms:W3CDTF">2017-04-16T17:17:56Z</dcterms:modified>
</cp:coreProperties>
</file>